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80" r:id="rId5"/>
    <p:sldId id="281" r:id="rId6"/>
    <p:sldId id="266" r:id="rId7"/>
    <p:sldId id="269" r:id="rId8"/>
    <p:sldId id="270" r:id="rId9"/>
    <p:sldId id="276" r:id="rId10"/>
    <p:sldId id="278" r:id="rId11"/>
    <p:sldId id="275" r:id="rId12"/>
    <p:sldId id="262" r:id="rId13"/>
    <p:sldId id="263" r:id="rId14"/>
    <p:sldId id="264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5" autoAdjust="0"/>
    <p:restoredTop sz="94660"/>
  </p:normalViewPr>
  <p:slideViewPr>
    <p:cSldViewPr>
      <p:cViewPr varScale="1">
        <p:scale>
          <a:sx n="73" d="100"/>
          <a:sy n="73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500174"/>
            <a:ext cx="7358114" cy="285752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правильно говорить о ЗОЖ?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42" y="5648332"/>
            <a:ext cx="2928958" cy="1209668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Врач подросткового кабинета ГБУ «КОНД»: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Бутакова</a:t>
            </a:r>
            <a:r>
              <a:rPr lang="ru-RU" dirty="0" smtClean="0">
                <a:solidFill>
                  <a:schemeClr val="tx1"/>
                </a:solidFill>
              </a:rPr>
              <a:t> Анжела Евгеньевна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358378" cy="1143000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Видеоподдержка вам в помощь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Видеофильмы и видеофрагменты украсят ваше выступление, но не заменят живого общения с аудиторией.</a:t>
            </a:r>
          </a:p>
          <a:p>
            <a:pPr algn="just"/>
            <a:r>
              <a:rPr lang="ru-RU" dirty="0" smtClean="0"/>
              <a:t>Неподготовленной аудитории нельзя демонстрировать фильмы без предварительных пояснений. </a:t>
            </a:r>
          </a:p>
          <a:p>
            <a:endParaRPr lang="ru-RU" dirty="0"/>
          </a:p>
        </p:txBody>
      </p:sp>
      <p:pic>
        <p:nvPicPr>
          <p:cNvPr id="4098" name="Picture 2" descr="C:\Users\User\Downloads\istockphoto-874959954-1024x10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000504"/>
            <a:ext cx="3121025" cy="3121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«Нельзя объять необъятное»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4857752" cy="550072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Если мы говорим о какой-то проблеме, то в процессе общения мы должны постараться сформировать у ребят целостное представление о причинах, последствиях и  реакциях общества на эту проблему. А также научить. </a:t>
            </a:r>
          </a:p>
          <a:p>
            <a:endParaRPr lang="ru-RU" dirty="0"/>
          </a:p>
        </p:txBody>
      </p:sp>
      <p:pic>
        <p:nvPicPr>
          <p:cNvPr id="5122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3789" y="2285992"/>
            <a:ext cx="3990211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Противопоказано!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7215238" cy="5857892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Использовать </a:t>
            </a:r>
            <a:r>
              <a:rPr lang="ru-RU" b="1" dirty="0" smtClean="0"/>
              <a:t>технологии запугивания и устрашения </a:t>
            </a:r>
            <a:r>
              <a:rPr lang="ru-RU" dirty="0" smtClean="0"/>
              <a:t>с установкой на страх </a:t>
            </a:r>
            <a:r>
              <a:rPr lang="ru-RU" dirty="0" err="1" smtClean="0"/>
              <a:t>наркозависимости</a:t>
            </a:r>
            <a:r>
              <a:rPr lang="ru-RU" dirty="0" smtClean="0"/>
              <a:t> и фиксацией на негативных эмоциях (страх, гнев), что может не только привести к реакциям протеста у несовершеннолетних,  но и вызвать любопытство и, как результат, желание испытать, так ли это на самом деле.  </a:t>
            </a:r>
          </a:p>
          <a:p>
            <a:endParaRPr lang="ru-RU" dirty="0"/>
          </a:p>
        </p:txBody>
      </p:sp>
      <p:pic>
        <p:nvPicPr>
          <p:cNvPr id="2050" name="Picture 2" descr="C:\Users\User\Downloads\Moroznik-protivopokazan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642918"/>
            <a:ext cx="2857520" cy="253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Противопоказано!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7072362" cy="6429420"/>
          </a:xfrm>
        </p:spPr>
        <p:txBody>
          <a:bodyPr/>
          <a:lstStyle/>
          <a:p>
            <a:r>
              <a:rPr lang="ru-RU" dirty="0" smtClean="0"/>
              <a:t>Предоставлять </a:t>
            </a:r>
            <a:r>
              <a:rPr lang="ru-RU" b="1" dirty="0" smtClean="0"/>
              <a:t>информацию о способах приобретения, приготовления</a:t>
            </a:r>
            <a:r>
              <a:rPr lang="ru-RU" dirty="0" smtClean="0"/>
              <a:t>, психотропных эффектах ПАВ, демонстрировать атрибутику и </a:t>
            </a:r>
            <a:r>
              <a:rPr lang="ru-RU" b="1" dirty="0" smtClean="0"/>
              <a:t>обсуждать состояния</a:t>
            </a:r>
            <a:r>
              <a:rPr lang="ru-RU" dirty="0" smtClean="0"/>
              <a:t>, связанные с употреблением ПАВ, что может спровоцировать повышенный интерес к приему психоактивных веществ с целью получения новых ощущений.</a:t>
            </a:r>
          </a:p>
          <a:p>
            <a:endParaRPr lang="ru-RU" dirty="0"/>
          </a:p>
        </p:txBody>
      </p:sp>
      <p:pic>
        <p:nvPicPr>
          <p:cNvPr id="5" name="Picture 2" descr="C:\Users\User\Downloads\Moroznik-protivopokazan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480" y="928670"/>
            <a:ext cx="2857520" cy="253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Противопоказано!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6786610" cy="5786454"/>
          </a:xfrm>
        </p:spPr>
        <p:txBody>
          <a:bodyPr>
            <a:normAutofit/>
          </a:bodyPr>
          <a:lstStyle/>
          <a:p>
            <a:r>
              <a:rPr lang="ru-RU" dirty="0" smtClean="0"/>
              <a:t>Использовать в каких-либо «воспитательных» целях </a:t>
            </a:r>
            <a:r>
              <a:rPr lang="ru-RU" b="1" dirty="0" smtClean="0"/>
              <a:t>психотравмирующую информацию </a:t>
            </a:r>
            <a:r>
              <a:rPr lang="ru-RU" dirty="0" smtClean="0"/>
              <a:t>(сюжеты, связанные со смертью наркозависимых, непосредственные ритуалы с приемом наркотиков, сцены насилия), что оказывает в целом неблагоприятное влияние на эмоциональное состояние  детей и подростков. </a:t>
            </a:r>
          </a:p>
          <a:p>
            <a:endParaRPr lang="ru-RU" dirty="0"/>
          </a:p>
        </p:txBody>
      </p:sp>
      <p:pic>
        <p:nvPicPr>
          <p:cNvPr id="5" name="Picture 2" descr="C:\Users\User\Downloads\Moroznik-protivopokazaniy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642918"/>
            <a:ext cx="2857520" cy="2530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Итог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557216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Минимум негатива, максимум позитива;</a:t>
            </a:r>
          </a:p>
          <a:p>
            <a:pPr algn="just"/>
            <a:r>
              <a:rPr lang="ru-RU" dirty="0" smtClean="0"/>
              <a:t>Понятно излагать мысли;</a:t>
            </a:r>
          </a:p>
          <a:p>
            <a:pPr algn="just"/>
            <a:r>
              <a:rPr lang="ru-RU" dirty="0" smtClean="0"/>
              <a:t>Чем активнее, тем лучше;</a:t>
            </a:r>
          </a:p>
          <a:p>
            <a:pPr algn="just"/>
            <a:r>
              <a:rPr lang="ru-RU" dirty="0" smtClean="0"/>
              <a:t>К каждой возрастной категории свой подход;</a:t>
            </a:r>
          </a:p>
          <a:p>
            <a:pPr algn="just"/>
            <a:r>
              <a:rPr lang="ru-RU" dirty="0" smtClean="0"/>
              <a:t>Научная доказанность;</a:t>
            </a:r>
          </a:p>
          <a:p>
            <a:pPr algn="just"/>
            <a:r>
              <a:rPr lang="ru-RU" dirty="0" smtClean="0"/>
              <a:t>Не использовать технику </a:t>
            </a:r>
          </a:p>
          <a:p>
            <a:pPr algn="just">
              <a:buNone/>
            </a:pPr>
            <a:r>
              <a:rPr lang="ru-RU" smtClean="0"/>
              <a:t>запугивания.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User\Downloads\8d0924ds-19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8500" y="2714548"/>
            <a:ext cx="5875500" cy="4143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29634" cy="1285884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Что можно использовать при проведении профилактической работы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User\Desktop\12.png"/>
          <p:cNvPicPr>
            <a:picLocks noChangeAspect="1" noChangeArrowheads="1"/>
          </p:cNvPicPr>
          <p:nvPr/>
        </p:nvPicPr>
        <p:blipFill>
          <a:blip r:embed="rId3" cstate="print"/>
          <a:srcRect r="26694" b="43478"/>
          <a:stretch>
            <a:fillRect/>
          </a:stretch>
        </p:blipFill>
        <p:spPr bwMode="auto">
          <a:xfrm>
            <a:off x="0" y="1643050"/>
            <a:ext cx="3707449" cy="3143272"/>
          </a:xfrm>
          <a:prstGeom prst="rect">
            <a:avLst/>
          </a:prstGeom>
          <a:noFill/>
        </p:spPr>
      </p:pic>
      <p:pic>
        <p:nvPicPr>
          <p:cNvPr id="1028" name="Picture 4" descr="C:\Users\User\Desktop\12.png"/>
          <p:cNvPicPr>
            <a:picLocks noChangeAspect="1" noChangeArrowheads="1"/>
          </p:cNvPicPr>
          <p:nvPr/>
        </p:nvPicPr>
        <p:blipFill>
          <a:blip r:embed="rId3" cstate="print"/>
          <a:srcRect l="1330" t="56840"/>
          <a:stretch>
            <a:fillRect/>
          </a:stretch>
        </p:blipFill>
        <p:spPr bwMode="auto">
          <a:xfrm>
            <a:off x="2905936" y="3857628"/>
            <a:ext cx="6238064" cy="3000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Тур по вредным привычкам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6072230" cy="53578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Данное приложение разработано для демонстрации возможностей дополненной реальности в информационных целях.</a:t>
            </a:r>
          </a:p>
          <a:p>
            <a:r>
              <a:rPr lang="ru-RU" dirty="0" smtClean="0"/>
              <a:t>С помощью камеры Вашего смартфона Вы наглядно увидите последствия пагубных для здоровья человека привычек: курения, наркомании и алкоголизма.</a:t>
            </a:r>
            <a:endParaRPr lang="ru-RU" dirty="0"/>
          </a:p>
        </p:txBody>
      </p:sp>
      <p:pic>
        <p:nvPicPr>
          <p:cNvPr id="2050" name="Picture 2" descr="C:\Users\User\Desktop\Без названия.jpg"/>
          <p:cNvPicPr>
            <a:picLocks noChangeAspect="1" noChangeArrowheads="1"/>
          </p:cNvPicPr>
          <p:nvPr/>
        </p:nvPicPr>
        <p:blipFill>
          <a:blip r:embed="rId3" cstate="print"/>
          <a:srcRect l="26613" t="9202" r="27419" b="7975"/>
          <a:stretch>
            <a:fillRect/>
          </a:stretch>
        </p:blipFill>
        <p:spPr bwMode="auto">
          <a:xfrm>
            <a:off x="6365856" y="2357430"/>
            <a:ext cx="2778144" cy="2631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/>
          <a:lstStyle/>
          <a:p>
            <a:r>
              <a:rPr lang="ru-RU" dirty="0" smtClean="0"/>
              <a:t>Разработка проектов в учебных заведениях представленные на тему ЗОЖ;</a:t>
            </a:r>
          </a:p>
          <a:p>
            <a:r>
              <a:rPr lang="ru-RU" dirty="0" smtClean="0"/>
              <a:t>Съемка видеороликов в социальных сетях. </a:t>
            </a:r>
            <a:endParaRPr lang="ru-RU" dirty="0"/>
          </a:p>
        </p:txBody>
      </p:sp>
      <p:pic>
        <p:nvPicPr>
          <p:cNvPr id="3078" name="Picture 6" descr="C:\Users\User\Downloads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9144000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 какой возрастной категорией вам бы хотелось, чтобы проводилась профилактическая работа?</a:t>
            </a:r>
          </a:p>
          <a:p>
            <a:r>
              <a:rPr lang="ru-RU" dirty="0" smtClean="0"/>
              <a:t>В каком формате?</a:t>
            </a:r>
          </a:p>
          <a:p>
            <a:r>
              <a:rPr lang="ru-RU" dirty="0" smtClean="0"/>
              <a:t>Что было бы интересно узнать?</a:t>
            </a:r>
          </a:p>
          <a:p>
            <a:r>
              <a:rPr lang="ru-RU" dirty="0" smtClean="0"/>
              <a:t>Какой был опыт проведения данных мероприятий?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1"/>
            <a:ext cx="8429684" cy="42862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современном виде первичная профилактика употребления ПАВ носит </a:t>
            </a:r>
            <a:r>
              <a:rPr lang="ru-RU" b="1" dirty="0" smtClean="0"/>
              <a:t>позитивную направленность и ориентирована на не употребляющую ПАВ группу. </a:t>
            </a:r>
          </a:p>
          <a:p>
            <a:pPr algn="just"/>
            <a:r>
              <a:rPr lang="ru-RU" dirty="0" smtClean="0"/>
              <a:t>Ее цель - интенсивное развитие и саморазвитие личности в </a:t>
            </a:r>
            <a:r>
              <a:rPr lang="ru-RU" b="1" dirty="0" smtClean="0"/>
              <a:t>позитивном направлении</a:t>
            </a:r>
            <a:r>
              <a:rPr lang="ru-RU" dirty="0" smtClean="0"/>
              <a:t>, приобретение, начиная с детского и подросткового возраста, навыков ведения здорового образа жизни. </a:t>
            </a:r>
          </a:p>
          <a:p>
            <a:pPr algn="just"/>
            <a:endParaRPr lang="ru-RU" dirty="0"/>
          </a:p>
        </p:txBody>
      </p:sp>
      <p:pic>
        <p:nvPicPr>
          <p:cNvPr id="6146" name="Picture 2" descr="C:\Users\User\Desktop\b90985ff9f973780b0fd82eef6cd97cc.jpg"/>
          <p:cNvPicPr>
            <a:picLocks noChangeAspect="1" noChangeArrowheads="1"/>
          </p:cNvPicPr>
          <p:nvPr/>
        </p:nvPicPr>
        <p:blipFill>
          <a:blip r:embed="rId3" cstate="print"/>
          <a:srcRect b="33928"/>
          <a:stretch>
            <a:fillRect/>
          </a:stretch>
        </p:blipFill>
        <p:spPr bwMode="auto">
          <a:xfrm>
            <a:off x="0" y="4214794"/>
            <a:ext cx="9144000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40" y="357166"/>
            <a:ext cx="9286940" cy="1082660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Принципы проведения информационно-просветительской работы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описание негативных последствий потребления ПАВ необходимо встроить в первую часть времени проведения  профилактического мероприятия;</a:t>
            </a:r>
          </a:p>
          <a:p>
            <a:pPr algn="just"/>
            <a:r>
              <a:rPr lang="ru-RU" dirty="0" smtClean="0"/>
              <a:t>например, на час времени, отведенного на встречу, беседу, лекцию, фильм, негативные последствия ПАВ должны звучать, демонстрироваться с 5-10 минуты и длиться не более 15 минут.</a:t>
            </a:r>
            <a:endParaRPr lang="ru-RU" dirty="0"/>
          </a:p>
        </p:txBody>
      </p:sp>
      <p:pic>
        <p:nvPicPr>
          <p:cNvPr id="3074" name="Picture 2" descr="C:\Users\User\Downloads\png-clipart-clock-drawing-aiguille-hand-tool-clock-angle-hand-draw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7728">
            <a:off x="7044502" y="5393264"/>
            <a:ext cx="2154302" cy="1225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143932" cy="421484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каждому профилактическому мероприятию необходимо придавать </a:t>
            </a:r>
            <a:r>
              <a:rPr lang="ru-RU" b="1" dirty="0" smtClean="0"/>
              <a:t>положительный жизнеутверждающий настрой</a:t>
            </a:r>
            <a:r>
              <a:rPr lang="ru-RU" dirty="0" smtClean="0"/>
              <a:t>, особенно в конце;</a:t>
            </a:r>
          </a:p>
          <a:p>
            <a:pPr algn="just"/>
            <a:r>
              <a:rPr lang="ru-RU" dirty="0" smtClean="0"/>
              <a:t>в  информационном профилактическом мероприятии необходимо прийти к однозначному, логичному и понятному </a:t>
            </a:r>
            <a:r>
              <a:rPr lang="ru-RU" b="1" dirty="0" smtClean="0"/>
              <a:t>выводу</a:t>
            </a:r>
            <a:r>
              <a:rPr lang="ru-RU" dirty="0" smtClean="0"/>
              <a:t>: в первую очередь о несовместимости приема ПАВ для жизни и деятельности, работы и учебы.</a:t>
            </a:r>
            <a:endParaRPr lang="ru-RU" dirty="0"/>
          </a:p>
        </p:txBody>
      </p:sp>
      <p:pic>
        <p:nvPicPr>
          <p:cNvPr id="4098" name="Picture 2" descr="C:\Users\User\Desktop\2389614746_c6d5011d2b_b-1024x585.jpg"/>
          <p:cNvPicPr>
            <a:picLocks noChangeAspect="1" noChangeArrowheads="1"/>
          </p:cNvPicPr>
          <p:nvPr/>
        </p:nvPicPr>
        <p:blipFill>
          <a:blip r:embed="rId3" cstate="print"/>
          <a:srcRect t="17902" b="14468"/>
          <a:stretch>
            <a:fillRect/>
          </a:stretch>
        </p:blipFill>
        <p:spPr bwMode="auto">
          <a:xfrm>
            <a:off x="1285852" y="4071942"/>
            <a:ext cx="671517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содержание мероприятий необходимо ориентировать раздельно для каждой целевой аудитории, излагать смыслы и факты </a:t>
            </a:r>
            <a:r>
              <a:rPr lang="ru-RU" b="1" dirty="0" smtClean="0"/>
              <a:t>в понятной форме </a:t>
            </a:r>
            <a:r>
              <a:rPr lang="ru-RU" dirty="0" smtClean="0"/>
              <a:t>для каждой аудитории; </a:t>
            </a:r>
          </a:p>
          <a:p>
            <a:pPr algn="just"/>
            <a:r>
              <a:rPr lang="ru-RU" dirty="0" smtClean="0"/>
              <a:t>факты и сведения должны соответствовать критериям </a:t>
            </a:r>
            <a:r>
              <a:rPr lang="ru-RU" b="1" dirty="0" smtClean="0"/>
              <a:t>научности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User\Downloads\34348813-niñas-de-todas-las-edades-en-la-siluet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256"/>
            <a:ext cx="7039009" cy="2571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Мероприятия должны быть разноплановыми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00108"/>
            <a:ext cx="8229600" cy="4900634"/>
          </a:xfrm>
        </p:spPr>
        <p:txBody>
          <a:bodyPr/>
          <a:lstStyle/>
          <a:p>
            <a:pPr lvl="0" algn="just">
              <a:buNone/>
            </a:pPr>
            <a:r>
              <a:rPr lang="ru-RU" b="1" dirty="0" smtClean="0"/>
              <a:t> </a:t>
            </a:r>
          </a:p>
          <a:p>
            <a:pPr algn="just"/>
            <a:r>
              <a:rPr lang="ru-RU" dirty="0" smtClean="0"/>
              <a:t>Не стоит ограничиваться исключительно лекциями, беседами. И помните, чем активнее ведут себя ребята во время таких мероприятий, тем действеннее эти мероприятия.</a:t>
            </a:r>
          </a:p>
          <a:p>
            <a:pPr algn="just"/>
            <a:endParaRPr lang="ru-RU" dirty="0"/>
          </a:p>
        </p:txBody>
      </p:sp>
      <p:pic>
        <p:nvPicPr>
          <p:cNvPr id="2050" name="Picture 2" descr="C:\Users\User\Downloads\hand-drawn-people-chatting_23-21490770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000504"/>
            <a:ext cx="8215370" cy="3178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58196" cy="1143000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Мероприятия должны соответствовать проблемам, свойственным данному возрасту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15370" cy="521497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endParaRPr lang="ru-RU" b="1" dirty="0" smtClean="0"/>
          </a:p>
          <a:p>
            <a:pPr algn="just"/>
            <a:r>
              <a:rPr lang="ru-RU" dirty="0" smtClean="0"/>
              <a:t>Так, в начальной школе полезно говорить о здоровье, о способах его сохранения, одним из которых является отсутствие «вредных привычек», об абсолютной ценности здоровья. </a:t>
            </a:r>
          </a:p>
          <a:p>
            <a:pPr algn="just"/>
            <a:r>
              <a:rPr lang="ru-RU" dirty="0" smtClean="0"/>
              <a:t>В средних классах (5-7) ребятам свойственны такие проблемы, как развитие компьютерной зависимости. Часто проблемой становится любопытство, которое в этом возрасте толкает их попробовать курить. Поэтому говорим о способах «сказать нет», говорим о проблеме курения, в том числе пассивного.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8-9 классы характеризуются тем, что начинают курить,  пробовать спиртное, принимая это за признак взрослости, часто в этом возрасте начинается прием курительных смесей. Об этом и надо говорить, делая особый упор не столько на страшные последствия, сколько на то, что это не модно, некрасиво, позорно и глупо. </a:t>
            </a:r>
          </a:p>
          <a:p>
            <a:pPr algn="just"/>
            <a:r>
              <a:rPr lang="ru-RU" dirty="0" smtClean="0"/>
              <a:t>В более старшем возрасте мы можем затрагивать такие темы, как проблема наркомании, </a:t>
            </a:r>
            <a:r>
              <a:rPr lang="ru-RU" dirty="0" err="1" smtClean="0"/>
              <a:t>СПИДа</a:t>
            </a:r>
            <a:r>
              <a:rPr lang="ru-RU" dirty="0" smtClean="0"/>
              <a:t>, обязательно вовлекая ребят в разговор о том, что каждый из них своим выбором строит свою судьбу.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5" name="Picture 2" descr="C:\Users\User\Downloads\zozh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14818"/>
            <a:ext cx="6858016" cy="28997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age073-27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«Услышал – забыл, увидел – запомнил, сделал – понял»</a:t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Конечно, удобно проводить профилактические мероприятия по старинке. Но, увы! современные дети, в большинстве своем, лучше всего воспринимают информацию не глазами, не на слух, а в действии. Обязательно нужно двигаться, что-то делать, производить какие-то манипуляции.  Поэтому, наилучшим способом донести до ребят информацию можно только вовлекая их в процесс.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790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Как правильно говорить о ЗОЖ?</vt:lpstr>
      <vt:lpstr>Слайд 2</vt:lpstr>
      <vt:lpstr>Принципы проведения информационно-просветительской работы</vt:lpstr>
      <vt:lpstr>Слайд 4</vt:lpstr>
      <vt:lpstr>Слайд 5</vt:lpstr>
      <vt:lpstr>Мероприятия должны быть разноплановыми</vt:lpstr>
      <vt:lpstr>Мероприятия должны соответствовать проблемам, свойственным данному возрасту</vt:lpstr>
      <vt:lpstr>Слайд 8</vt:lpstr>
      <vt:lpstr> «Услышал – забыл, увидел – запомнил, сделал – понял» </vt:lpstr>
      <vt:lpstr>Видеоподдержка вам в помощь </vt:lpstr>
      <vt:lpstr>«Нельзя объять необъятное» </vt:lpstr>
      <vt:lpstr>Противопоказано!</vt:lpstr>
      <vt:lpstr>Противопоказано!</vt:lpstr>
      <vt:lpstr>Противопоказано!</vt:lpstr>
      <vt:lpstr>Итог</vt:lpstr>
      <vt:lpstr>Что можно использовать при проведении профилактической работы</vt:lpstr>
      <vt:lpstr>Тур по вредным привычкам</vt:lpstr>
      <vt:lpstr>Слайд 18</vt:lpstr>
      <vt:lpstr>Вопросы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профилактической работы</dc:title>
  <dc:creator>User</dc:creator>
  <cp:lastModifiedBy>User</cp:lastModifiedBy>
  <cp:revision>93</cp:revision>
  <dcterms:created xsi:type="dcterms:W3CDTF">2021-10-25T05:36:07Z</dcterms:created>
  <dcterms:modified xsi:type="dcterms:W3CDTF">2021-11-23T03:27:35Z</dcterms:modified>
</cp:coreProperties>
</file>